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311" r:id="rId2"/>
    <p:sldId id="316" r:id="rId3"/>
    <p:sldId id="294" r:id="rId4"/>
    <p:sldId id="314" r:id="rId5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/>
    <p:restoredTop sz="86480"/>
  </p:normalViewPr>
  <p:slideViewPr>
    <p:cSldViewPr snapToGrid="0" snapToObjects="1">
      <p:cViewPr varScale="1">
        <p:scale>
          <a:sx n="93" d="100"/>
          <a:sy n="93" d="100"/>
        </p:scale>
        <p:origin x="216" y="31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129" d="100"/>
          <a:sy n="129" d="100"/>
        </p:scale>
        <p:origin x="2720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tiff>
</file>

<file path=ppt/media/image3.tiff>
</file>

<file path=ppt/media/image4.jp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A31852-18EB-304B-878D-9DD6572362EA}" type="datetimeFigureOut">
              <a:rPr lang="en-US" smtClean="0"/>
              <a:t>6/16/24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42EF68-AA19-614C-9FF0-D2F9094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809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6" name="Google Shape;346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So, have you had the experience of being under a truly natural dark night sky?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Who here has seen the milky way? Who thinks they have to drive the farthest to see it?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Unfortunately, today only 1 in 10 people in the world live under skies that reach the level of natural darkness. </a:t>
            </a:r>
            <a:endParaRPr/>
          </a:p>
        </p:txBody>
      </p:sp>
      <p:sp>
        <p:nvSpPr>
          <p:cNvPr id="347" name="Google Shape;347;p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dirty="0"/>
              <a:t>The solutions are generally the same, whether you’re concerned about human health, safety/security, wildlife, energy conservation, or astronomy.  And </a:t>
            </a:r>
            <a:r>
              <a:rPr lang="en-US" dirty="0" err="1"/>
              <a:t>DarkSky</a:t>
            </a:r>
            <a:r>
              <a:rPr lang="en-US" dirty="0"/>
              <a:t> International has condensed them down into these 5 principles of responsible outdoor lighting.</a:t>
            </a:r>
          </a:p>
          <a:p>
            <a:r>
              <a:rPr lang="en-US" b="0" dirty="0"/>
              <a:t>Useful - First decide if you really need the light. Is the lighting warranted?</a:t>
            </a:r>
          </a:p>
          <a:p>
            <a:r>
              <a:rPr lang="en-US" dirty="0"/>
              <a:t>If a light is there just to look pretty, perhaps turn it off and see pretty the natural night sky can be ☺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47095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4D9E0-FCAF-C543-821C-1C02730B4D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B9859B-ED94-164C-9633-6787F6C5E6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2048E-0DEC-674A-B333-BFE3D5653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0C501-31CB-1248-A4FB-13373DD8556C}" type="datetimeFigureOut">
              <a:rPr lang="en-US" smtClean="0"/>
              <a:t>6/16/24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0D2704-A0BB-954E-922C-6AC8141DB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F3556-2661-BB4F-9381-7CC0C2B56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3508B-2D0F-4A42-9F97-9AF630DA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436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60679-0BC5-9140-ABC3-87D73C113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A3AD6B-34AE-D64F-85E6-051CBA7CAC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ACA4B-7F62-0F4C-9127-27490084C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0C501-31CB-1248-A4FB-13373DD8556C}" type="datetimeFigureOut">
              <a:rPr lang="en-US" smtClean="0"/>
              <a:t>6/16/24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183585-D62E-3D44-B8E3-87E35BDDD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922E0-C8F7-964F-943C-AFD8BAC3B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3508B-2D0F-4A42-9F97-9AF630DA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86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7B1275-C796-554D-A3F5-4CEA1C8019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EEF304-242C-5743-8BA4-C429F42929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6FC00-6868-FD42-9BCD-2302EF5CC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0C501-31CB-1248-A4FB-13373DD8556C}" type="datetimeFigureOut">
              <a:rPr lang="en-US" smtClean="0"/>
              <a:t>6/16/24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E1E1C5-E495-7C4D-8C08-952D2E25C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F35A47-36CA-974E-801E-ECCE93E8C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3508B-2D0F-4A42-9F97-9AF630DA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109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15358-1708-1643-8176-39D672110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7480D-D8E9-6447-B0F5-223D7B260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897EE-9B47-8A45-BFF1-311345CF7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0C501-31CB-1248-A4FB-13373DD8556C}" type="datetimeFigureOut">
              <a:rPr lang="en-US" smtClean="0"/>
              <a:t>6/16/24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0C7B8C-E873-7842-AA80-0AA80015E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CF8970-5C15-1747-B3CF-047E3313D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3508B-2D0F-4A42-9F97-9AF630DA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17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8C6DA-B304-DF47-9240-30FE15A5B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004DE4-438B-9B4C-A718-000BDCBF3E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2014E-FD09-774D-BE46-85714CCCB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0C501-31CB-1248-A4FB-13373DD8556C}" type="datetimeFigureOut">
              <a:rPr lang="en-US" smtClean="0"/>
              <a:t>6/16/24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5AE0AF-65A8-5D4B-A47E-4437851A3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C0F6FB-73D7-364C-B95D-E284CE67B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3508B-2D0F-4A42-9F97-9AF630DA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325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A65B3-59F5-E246-B9A9-1CE46AA7E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14C04-261F-EE4C-B47C-7116AE95FF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F5B5A9-4D9D-1D45-AFEB-ACC66F895B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271FB3-27E7-604F-920F-8CE90F880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0C501-31CB-1248-A4FB-13373DD8556C}" type="datetimeFigureOut">
              <a:rPr lang="en-US" smtClean="0"/>
              <a:t>6/16/24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6EB76-DE06-9A48-9F97-EAF749661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6A6396-357B-CD49-B4C9-FFDA5D460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3508B-2D0F-4A42-9F97-9AF630DA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086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0BA8E-6E32-1941-8512-63F7E6268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71C035-716F-1D4A-A612-A6FD4BA6E7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25C4AF-B569-B943-ABFB-D91E7C1376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3BB02C-DE6F-6040-8731-52A474C5AB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CFB29E-4928-BB46-9F0B-7FB6DA964F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D96CBE-A731-7A43-B98E-BAA147692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0C501-31CB-1248-A4FB-13373DD8556C}" type="datetimeFigureOut">
              <a:rPr lang="en-US" smtClean="0"/>
              <a:t>6/16/24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868EE7-446E-5546-9FF3-AD864C205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B47C90-4375-2C43-AC84-BA32BAB62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3508B-2D0F-4A42-9F97-9AF630DA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388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AB635-8093-3045-AE7A-333FB2D10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0D542D-3827-6F40-9BAD-24AC10586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0C501-31CB-1248-A4FB-13373DD8556C}" type="datetimeFigureOut">
              <a:rPr lang="en-US" smtClean="0"/>
              <a:t>6/16/24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97DD36-F9F2-1442-894A-777FBEC35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3CF74F-9337-634E-B741-823D662CC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3508B-2D0F-4A42-9F97-9AF630DA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692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975AEF-7E05-2E48-910F-7EC1581C3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0C501-31CB-1248-A4FB-13373DD8556C}" type="datetimeFigureOut">
              <a:rPr lang="en-US" smtClean="0"/>
              <a:t>6/16/24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DD68CC-87D7-AD49-ACE5-F6C2B3ACB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7AAE68-AEE8-084A-A20F-E43CDF1BE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3508B-2D0F-4A42-9F97-9AF630DA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829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2E8B5-79B3-BD43-B632-1DE8DBD84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BA8AD-3B16-714E-A1D7-FC12928EB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C17811-DC6C-2A4B-A8F2-B553C29134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FDD299-AF93-0642-841A-F52F764E8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0C501-31CB-1248-A4FB-13373DD8556C}" type="datetimeFigureOut">
              <a:rPr lang="en-US" smtClean="0"/>
              <a:t>6/16/24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388702-C2E7-F347-A527-92AF93E70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92C60F-DE93-044B-A876-5F77EAC24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3508B-2D0F-4A42-9F97-9AF630DA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312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6137C-737F-EC43-BE71-6EE5B1F48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0E1674-C0AA-6549-80B4-126B45EA93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9EDB1C-AE3F-774E-A4B1-25C2313046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0ADF37-4D80-4C47-82B4-990F4BDD8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0C501-31CB-1248-A4FB-13373DD8556C}" type="datetimeFigureOut">
              <a:rPr lang="en-US" smtClean="0"/>
              <a:t>6/16/24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C4AAA4-5E28-134D-B2CE-7CE61E081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84A800-4B7A-7D43-9C74-E486D8AF8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3508B-2D0F-4A42-9F97-9AF630DA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938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913B00-090A-6240-9168-75335F0A0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98592A-662E-9A4A-8017-D36239AB07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57C5E-704A-F347-A5BE-7C5C559209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60C501-31CB-1248-A4FB-13373DD8556C}" type="datetimeFigureOut">
              <a:rPr lang="en-US" smtClean="0"/>
              <a:t>6/16/24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327D3-ED56-9E4E-8FB9-66F5D59852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12B01-31B5-1347-92A1-BA46404A57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23508B-2D0F-4A42-9F97-9AF630DAE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888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25"/>
          <p:cNvPicPr preferRelativeResize="0"/>
          <p:nvPr/>
        </p:nvPicPr>
        <p:blipFill rotWithShape="1">
          <a:blip r:embed="rId3">
            <a:alphaModFix/>
          </a:blip>
          <a:srcRect t="1228" b="1227"/>
          <a:stretch/>
        </p:blipFill>
        <p:spPr>
          <a:xfrm>
            <a:off x="-538833" y="-2927493"/>
            <a:ext cx="5131175" cy="7512279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25"/>
          <p:cNvSpPr txBox="1"/>
          <p:nvPr/>
        </p:nvSpPr>
        <p:spPr>
          <a:xfrm>
            <a:off x="4995734" y="0"/>
            <a:ext cx="7218504" cy="42350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60000"/>
              </a:lnSpc>
            </a:pPr>
            <a:r>
              <a:rPr lang="en-US" sz="2800" b="1" dirty="0">
                <a:solidFill>
                  <a:srgbClr val="16325C"/>
                </a:solidFill>
                <a:latin typeface="Raleway"/>
                <a:ea typeface="Raleway"/>
                <a:cs typeface="Raleway"/>
                <a:sym typeface="Raleway"/>
              </a:rPr>
              <a:t>IN NM, WE ARE LUCKY! </a:t>
            </a:r>
            <a:endParaRPr lang="en-US" sz="2800" dirty="0"/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16325C"/>
                </a:solidFill>
                <a:latin typeface="Raleway"/>
                <a:ea typeface="Raleway"/>
                <a:cs typeface="Raleway"/>
                <a:sym typeface="Raleway"/>
              </a:rPr>
              <a:t>ONLY 2 OUT OF 10 PEOPLE ON EARTH CAN SEE THE MILKY WAY</a:t>
            </a: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16325C"/>
                </a:solidFill>
                <a:latin typeface="Raleway"/>
                <a:ea typeface="Raleway"/>
                <a:cs typeface="Raleway"/>
                <a:sym typeface="Raleway"/>
              </a:rPr>
              <a:t>99% OF THE USA AND EUROPE LIVE UNDER LIGHT POLLUTED SKIES</a:t>
            </a: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16325C"/>
                </a:solidFill>
                <a:latin typeface="Raleway"/>
                <a:sym typeface="Raleway"/>
              </a:rPr>
              <a:t>MANY MAY ONLY SEE A HANDFUL OF STARS</a:t>
            </a:r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16325C"/>
                </a:solidFill>
                <a:latin typeface="Raleway"/>
                <a:ea typeface="Raleway"/>
                <a:cs typeface="Raleway"/>
                <a:sym typeface="Raleway"/>
              </a:rPr>
              <a:t>IN NM, WE ARE LUCKY!  …… FOR NOW</a:t>
            </a:r>
            <a:endParaRPr lang="en-US" dirty="0"/>
          </a:p>
          <a:p>
            <a:pPr marL="285750" indent="-285750">
              <a:lnSpc>
                <a:spcPct val="16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lnSpc>
                <a:spcPct val="160000"/>
              </a:lnSpc>
            </a:pPr>
            <a:endParaRPr lang="en-US" dirty="0"/>
          </a:p>
        </p:txBody>
      </p:sp>
      <p:sp>
        <p:nvSpPr>
          <p:cNvPr id="357" name="Google Shape;357;p25"/>
          <p:cNvSpPr txBox="1"/>
          <p:nvPr/>
        </p:nvSpPr>
        <p:spPr>
          <a:xfrm>
            <a:off x="7941851" y="6607462"/>
            <a:ext cx="3811200" cy="24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r">
              <a:lnSpc>
                <a:spcPct val="135000"/>
              </a:lnSpc>
            </a:pPr>
            <a:r>
              <a:rPr lang="en-US" sz="12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DarkSky International | 2024</a:t>
            </a:r>
            <a:endParaRPr sz="120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AFE79A-EFD0-756E-634E-925D5E3C25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29179" y="3626397"/>
            <a:ext cx="8596184" cy="333102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9FE8DD8-00C2-8073-DB18-7B3234363C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2022" y="3626397"/>
            <a:ext cx="5272216" cy="32951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BA277-ED9C-68DA-44CE-BD17278D2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Why care about dark skies?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661AE-8A3C-7CC4-125C-FD1D64852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Cultural heritage and perspective on our location in the Universe</a:t>
            </a:r>
          </a:p>
          <a:p>
            <a:r>
              <a:rPr lang="en-US" dirty="0">
                <a:solidFill>
                  <a:schemeClr val="bg1"/>
                </a:solidFill>
              </a:rPr>
              <a:t>Ecological impacts</a:t>
            </a:r>
          </a:p>
          <a:p>
            <a:r>
              <a:rPr lang="en-US" dirty="0">
                <a:solidFill>
                  <a:schemeClr val="bg1"/>
                </a:solidFill>
              </a:rPr>
              <a:t>Human safety and health</a:t>
            </a:r>
          </a:p>
          <a:p>
            <a:r>
              <a:rPr lang="en-US" dirty="0">
                <a:solidFill>
                  <a:schemeClr val="bg1"/>
                </a:solidFill>
              </a:rPr>
              <a:t>Energy and money savings</a:t>
            </a:r>
          </a:p>
          <a:p>
            <a:r>
              <a:rPr lang="en-US" dirty="0">
                <a:solidFill>
                  <a:schemeClr val="bg1"/>
                </a:solidFill>
              </a:rPr>
              <a:t>Science	</a:t>
            </a:r>
          </a:p>
          <a:p>
            <a:r>
              <a:rPr lang="en-US" dirty="0">
                <a:solidFill>
                  <a:schemeClr val="bg1"/>
                </a:solidFill>
              </a:rPr>
              <a:t>Economic impact</a:t>
            </a:r>
          </a:p>
        </p:txBody>
      </p:sp>
    </p:spTree>
    <p:extLst>
      <p:ext uri="{BB962C8B-B14F-4D97-AF65-F5344CB8AC3E}">
        <p14:creationId xmlns:p14="http://schemas.microsoft.com/office/powerpoint/2010/main" val="664913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7B2F7E3-8EA1-FAA5-FE6D-1568201DB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224" y="98053"/>
            <a:ext cx="10328516" cy="6661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025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EB98D3-5536-C9DD-AC05-499B03CD43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271F08-00DA-4D3B-9885-C6E0E1DD3CED}"/>
              </a:ext>
            </a:extLst>
          </p:cNvPr>
          <p:cNvSpPr txBox="1"/>
          <p:nvPr/>
        </p:nvSpPr>
        <p:spPr>
          <a:xfrm>
            <a:off x="746129" y="603651"/>
            <a:ext cx="111581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Keeping our skies darker is a win-win proposition!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DD1F2C-7405-2750-59CD-CE30F7ED03F8}"/>
              </a:ext>
            </a:extLst>
          </p:cNvPr>
          <p:cNvSpPr txBox="1"/>
          <p:nvPr/>
        </p:nvSpPr>
        <p:spPr>
          <a:xfrm>
            <a:off x="1410125" y="1959406"/>
            <a:ext cx="1007366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Better for humans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Better for wildlife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Better for energy consumption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Better for budgets</a:t>
            </a:r>
          </a:p>
          <a:p>
            <a:r>
              <a:rPr lang="en-US" sz="2800" dirty="0">
                <a:solidFill>
                  <a:schemeClr val="bg1"/>
                </a:solidFill>
              </a:rPr>
              <a:t>Better for safety</a:t>
            </a:r>
          </a:p>
          <a:p>
            <a:r>
              <a:rPr lang="en-US" sz="2800" dirty="0">
                <a:solidFill>
                  <a:schemeClr val="bg1"/>
                </a:solidFill>
              </a:rPr>
              <a:t>Good for the economy 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4000" dirty="0">
                <a:solidFill>
                  <a:schemeClr val="bg1"/>
                </a:solidFill>
              </a:rPr>
              <a:t>Put light only where and when it is needed!</a:t>
            </a:r>
          </a:p>
        </p:txBody>
      </p:sp>
    </p:spTree>
    <p:extLst>
      <p:ext uri="{BB962C8B-B14F-4D97-AF65-F5344CB8AC3E}">
        <p14:creationId xmlns:p14="http://schemas.microsoft.com/office/powerpoint/2010/main" val="1841489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10984</TotalTime>
  <Words>266</Words>
  <Application>Microsoft Macintosh PowerPoint</Application>
  <PresentationFormat>Widescreen</PresentationFormat>
  <Paragraphs>33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Aptos</vt:lpstr>
      <vt:lpstr>Arial</vt:lpstr>
      <vt:lpstr>Calibri</vt:lpstr>
      <vt:lpstr>Calibri Light</vt:lpstr>
      <vt:lpstr>Raleway</vt:lpstr>
      <vt:lpstr>Office Theme</vt:lpstr>
      <vt:lpstr>PowerPoint Presentation</vt:lpstr>
      <vt:lpstr>Why care about dark skies?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Holtzman</dc:creator>
  <cp:lastModifiedBy>Jon Holtzman</cp:lastModifiedBy>
  <cp:revision>46</cp:revision>
  <cp:lastPrinted>2023-01-24T22:19:38Z</cp:lastPrinted>
  <dcterms:created xsi:type="dcterms:W3CDTF">2023-01-24T05:01:03Z</dcterms:created>
  <dcterms:modified xsi:type="dcterms:W3CDTF">2024-06-17T00:14:59Z</dcterms:modified>
</cp:coreProperties>
</file>

<file path=docProps/thumbnail.jpeg>
</file>